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8" r:id="rId3"/>
    <p:sldId id="257" r:id="rId4"/>
    <p:sldId id="259" r:id="rId5"/>
    <p:sldId id="261" r:id="rId6"/>
    <p:sldId id="260" r:id="rId7"/>
    <p:sldId id="262" r:id="rId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1" autoAdjust="0"/>
    <p:restoredTop sz="94660"/>
  </p:normalViewPr>
  <p:slideViewPr>
    <p:cSldViewPr snapToGrid="0">
      <p:cViewPr varScale="1">
        <p:scale>
          <a:sx n="69" d="100"/>
          <a:sy n="69" d="100"/>
        </p:scale>
        <p:origin x="4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3087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3829656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2336828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3183A2DE-528C-481D-BB3C-BB08AE8219A4}" type="datetimeFigureOut">
              <a:rPr lang="tr-TR" smtClean="0"/>
              <a:t>8.09.2025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2072287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3183A2DE-528C-481D-BB3C-BB08AE8219A4}" type="datetimeFigureOut">
              <a:rPr lang="tr-TR" smtClean="0"/>
              <a:t>8.09.2025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3807802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3183A2DE-528C-481D-BB3C-BB08AE8219A4}" type="datetimeFigureOut">
              <a:rPr lang="tr-TR" smtClean="0"/>
              <a:t>8.09.2025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1431212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3A2DE-528C-481D-BB3C-BB08AE8219A4}" type="datetimeFigureOut">
              <a:rPr lang="tr-TR" smtClean="0"/>
              <a:t>8.09.2025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2193068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183A2DE-528C-481D-BB3C-BB08AE8219A4}" type="datetimeFigureOut">
              <a:rPr lang="tr-TR" smtClean="0"/>
              <a:t>8.09.2025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1431922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tr-TR" smtClean="0"/>
              <a:t>Asıl başlık stili için tıklatın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183A2DE-528C-481D-BB3C-BB08AE8219A4}" type="datetimeFigureOut">
              <a:rPr lang="tr-TR" smtClean="0"/>
              <a:t>8.09.2025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333368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3183A2DE-528C-481D-BB3C-BB08AE8219A4}" type="datetimeFigureOut">
              <a:rPr lang="tr-TR" smtClean="0"/>
              <a:t>8.09.2025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319400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2662406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38009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398153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smtClean="0"/>
              <a:t>Asıl metin stillerini düzenlemek için tıklatın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90669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tr-TR" smtClean="0"/>
              <a:t>Asıl metin stillerini düzenlemek için tıklatın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2611563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1722967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183A2DE-528C-481D-BB3C-BB08AE8219A4}" type="datetimeFigureOut">
              <a:rPr lang="tr-TR" smtClean="0"/>
              <a:t>8.09.2025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A02FD48-1DBA-47CB-9E30-51D4F0C2498B}" type="slidenum">
              <a:rPr lang="tr-TR" smtClean="0"/>
              <a:t>‹#›</a:t>
            </a:fld>
            <a:endParaRPr lang="tr-TR"/>
          </a:p>
        </p:txBody>
      </p:sp>
    </p:spTree>
    <p:extLst>
      <p:ext uri="{BB962C8B-B14F-4D97-AF65-F5344CB8AC3E}">
        <p14:creationId xmlns:p14="http://schemas.microsoft.com/office/powerpoint/2010/main" val="1825718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183A2DE-528C-481D-BB3C-BB08AE8219A4}" type="datetimeFigureOut">
              <a:rPr lang="tr-TR" smtClean="0"/>
              <a:t>8.09.2025</a:t>
            </a:fld>
            <a:endParaRPr lang="tr-T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tr-T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EA02FD48-1DBA-47CB-9E30-51D4F0C2498B}" type="slidenum">
              <a:rPr lang="tr-TR" smtClean="0"/>
              <a:t>‹#›</a:t>
            </a:fld>
            <a:endParaRPr lang="tr-TR"/>
          </a:p>
        </p:txBody>
      </p:sp>
    </p:spTree>
    <p:extLst>
      <p:ext uri="{BB962C8B-B14F-4D97-AF65-F5344CB8AC3E}">
        <p14:creationId xmlns:p14="http://schemas.microsoft.com/office/powerpoint/2010/main" val="131484944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p:cNvSpPr txBox="1"/>
          <p:nvPr/>
        </p:nvSpPr>
        <p:spPr>
          <a:xfrm>
            <a:off x="1256145" y="674255"/>
            <a:ext cx="10215419" cy="5878532"/>
          </a:xfrm>
          <a:prstGeom prst="rect">
            <a:avLst/>
          </a:prstGeom>
          <a:noFill/>
        </p:spPr>
        <p:txBody>
          <a:bodyPr wrap="square" rtlCol="0">
            <a:spAutoFit/>
          </a:bodyPr>
          <a:lstStyle/>
          <a:p>
            <a:pPr algn="ctr"/>
            <a:r>
              <a:rPr lang="tr-TR" sz="4000" b="1" dirty="0" smtClean="0">
                <a:solidFill>
                  <a:srgbClr val="0070C0"/>
                </a:solidFill>
              </a:rPr>
              <a:t>OKUL SPORLARI KAFİLELERİNİN</a:t>
            </a:r>
          </a:p>
          <a:p>
            <a:pPr algn="ctr"/>
            <a:r>
              <a:rPr lang="tr-TR" sz="4000" b="1" dirty="0" smtClean="0">
                <a:solidFill>
                  <a:srgbClr val="0070C0"/>
                </a:solidFill>
              </a:rPr>
              <a:t>İL DIŞINDA YAPILACAK FAALİYETLERE</a:t>
            </a:r>
            <a:r>
              <a:rPr lang="tr-TR" sz="4000" b="1" dirty="0">
                <a:solidFill>
                  <a:srgbClr val="0070C0"/>
                </a:solidFill>
              </a:rPr>
              <a:t> </a:t>
            </a:r>
            <a:r>
              <a:rPr lang="tr-TR" sz="4000" b="1" dirty="0" smtClean="0">
                <a:solidFill>
                  <a:srgbClr val="0070C0"/>
                </a:solidFill>
              </a:rPr>
              <a:t>KATILABİLMELERİ İÇİN «SEYAHAT YÖNERGESİ» NE GÖRE HAZIRLAMASI GEREKEN EVRAKLAR</a:t>
            </a:r>
          </a:p>
          <a:p>
            <a:pPr algn="ctr"/>
            <a:r>
              <a:rPr lang="tr-TR" sz="4000" b="1" dirty="0" smtClean="0">
                <a:solidFill>
                  <a:srgbClr val="0070C0"/>
                </a:solidFill>
              </a:rPr>
              <a:t>USUL VE ESASLAR</a:t>
            </a:r>
          </a:p>
          <a:p>
            <a:pPr algn="ctr"/>
            <a:endParaRPr lang="tr-TR" sz="4000" dirty="0"/>
          </a:p>
          <a:p>
            <a:pPr algn="ctr"/>
            <a:endParaRPr lang="tr-TR" sz="4000" dirty="0" smtClean="0"/>
          </a:p>
          <a:p>
            <a:pPr algn="ctr"/>
            <a:r>
              <a:rPr lang="tr-TR" sz="4000" b="1" dirty="0" smtClean="0">
                <a:solidFill>
                  <a:srgbClr val="FFFF00"/>
                </a:solidFill>
              </a:rPr>
              <a:t>ERCAN ÇAKMAK</a:t>
            </a:r>
          </a:p>
          <a:p>
            <a:pPr algn="ctr"/>
            <a:r>
              <a:rPr lang="tr-TR" sz="1600" dirty="0" smtClean="0">
                <a:solidFill>
                  <a:srgbClr val="FF0000"/>
                </a:solidFill>
              </a:rPr>
              <a:t>SPOR BİLİM UZMANI</a:t>
            </a:r>
          </a:p>
        </p:txBody>
      </p:sp>
    </p:spTree>
    <p:extLst>
      <p:ext uri="{BB962C8B-B14F-4D97-AF65-F5344CB8AC3E}">
        <p14:creationId xmlns:p14="http://schemas.microsoft.com/office/powerpoint/2010/main" val="2034633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6459827" y="1583583"/>
            <a:ext cx="5594350" cy="4148034"/>
          </a:xfrm>
          <a:prstGeom prst="rect">
            <a:avLst/>
          </a:prstGeom>
        </p:spPr>
      </p:pic>
      <p:pic>
        <p:nvPicPr>
          <p:cNvPr id="5" name="Resim 4"/>
          <p:cNvPicPr>
            <a:picLocks noChangeAspect="1"/>
          </p:cNvPicPr>
          <p:nvPr/>
        </p:nvPicPr>
        <p:blipFill>
          <a:blip r:embed="rId3"/>
          <a:stretch>
            <a:fillRect/>
          </a:stretch>
        </p:blipFill>
        <p:spPr>
          <a:xfrm>
            <a:off x="1178000" y="707542"/>
            <a:ext cx="3934113" cy="5679654"/>
          </a:xfrm>
          <a:prstGeom prst="rect">
            <a:avLst/>
          </a:prstGeom>
        </p:spPr>
      </p:pic>
      <p:sp>
        <p:nvSpPr>
          <p:cNvPr id="6" name="Metin kutusu 5"/>
          <p:cNvSpPr txBox="1"/>
          <p:nvPr/>
        </p:nvSpPr>
        <p:spPr>
          <a:xfrm>
            <a:off x="591127" y="240266"/>
            <a:ext cx="4895272" cy="369332"/>
          </a:xfrm>
          <a:prstGeom prst="rect">
            <a:avLst/>
          </a:prstGeom>
          <a:noFill/>
        </p:spPr>
        <p:txBody>
          <a:bodyPr wrap="square" rtlCol="0">
            <a:spAutoFit/>
          </a:bodyPr>
          <a:lstStyle/>
          <a:p>
            <a:pPr algn="ctr"/>
            <a:r>
              <a:rPr lang="tr-TR" b="1" dirty="0" smtClean="0">
                <a:solidFill>
                  <a:srgbClr val="FF0000"/>
                </a:solidFill>
              </a:rPr>
              <a:t>KAFİLE ONAYI(TAKIM)</a:t>
            </a:r>
            <a:endParaRPr lang="tr-TR" b="1" dirty="0">
              <a:solidFill>
                <a:srgbClr val="FF0000"/>
              </a:solidFill>
            </a:endParaRPr>
          </a:p>
        </p:txBody>
      </p:sp>
      <p:sp>
        <p:nvSpPr>
          <p:cNvPr id="7" name="Metin kutusu 6"/>
          <p:cNvSpPr txBox="1"/>
          <p:nvPr/>
        </p:nvSpPr>
        <p:spPr>
          <a:xfrm>
            <a:off x="6680057" y="581890"/>
            <a:ext cx="4895272" cy="923330"/>
          </a:xfrm>
          <a:prstGeom prst="rect">
            <a:avLst/>
          </a:prstGeom>
          <a:noFill/>
        </p:spPr>
        <p:txBody>
          <a:bodyPr wrap="square" rtlCol="0">
            <a:spAutoFit/>
          </a:bodyPr>
          <a:lstStyle/>
          <a:p>
            <a:pPr algn="ctr"/>
            <a:r>
              <a:rPr lang="tr-TR" b="1" dirty="0" smtClean="0">
                <a:solidFill>
                  <a:srgbClr val="FF0000"/>
                </a:solidFill>
              </a:rPr>
              <a:t>YARIŞMA</a:t>
            </a:r>
            <a:r>
              <a:rPr lang="tr-TR" b="1" dirty="0" smtClean="0"/>
              <a:t> </a:t>
            </a:r>
            <a:r>
              <a:rPr lang="tr-TR" b="1" dirty="0" smtClean="0">
                <a:solidFill>
                  <a:srgbClr val="FF0000"/>
                </a:solidFill>
              </a:rPr>
              <a:t>REGLEMANI</a:t>
            </a:r>
          </a:p>
          <a:p>
            <a:pPr algn="ctr"/>
            <a:r>
              <a:rPr lang="tr-TR" b="1" dirty="0" smtClean="0">
                <a:solidFill>
                  <a:srgbClr val="FF0000"/>
                </a:solidFill>
              </a:rPr>
              <a:t>(OKULSPORTAL SAYFASINDA YARIŞMA TALİMATLARI İÇERİSİNDE) </a:t>
            </a:r>
            <a:endParaRPr lang="tr-TR" b="1" dirty="0">
              <a:solidFill>
                <a:srgbClr val="FF0000"/>
              </a:solidFill>
            </a:endParaRPr>
          </a:p>
        </p:txBody>
      </p:sp>
      <p:sp>
        <p:nvSpPr>
          <p:cNvPr id="2" name="Metin kutusu 1"/>
          <p:cNvSpPr txBox="1"/>
          <p:nvPr/>
        </p:nvSpPr>
        <p:spPr>
          <a:xfrm>
            <a:off x="7924801" y="3547369"/>
            <a:ext cx="988291" cy="646331"/>
          </a:xfrm>
          <a:prstGeom prst="rect">
            <a:avLst/>
          </a:prstGeom>
          <a:noFill/>
        </p:spPr>
        <p:txBody>
          <a:bodyPr wrap="square" rtlCol="0">
            <a:spAutoFit/>
          </a:bodyPr>
          <a:lstStyle/>
          <a:p>
            <a:r>
              <a:rPr lang="tr-TR" sz="3600" b="1" dirty="0" smtClean="0">
                <a:solidFill>
                  <a:srgbClr val="FF0000"/>
                </a:solidFill>
              </a:rPr>
              <a:t>1</a:t>
            </a:r>
            <a:endParaRPr lang="tr-TR" sz="3600" b="1" dirty="0">
              <a:solidFill>
                <a:srgbClr val="FF0000"/>
              </a:solidFill>
            </a:endParaRPr>
          </a:p>
        </p:txBody>
      </p:sp>
      <p:sp>
        <p:nvSpPr>
          <p:cNvPr id="3" name="Metin kutusu 2"/>
          <p:cNvSpPr txBox="1"/>
          <p:nvPr/>
        </p:nvSpPr>
        <p:spPr>
          <a:xfrm>
            <a:off x="8169564" y="1583583"/>
            <a:ext cx="498763" cy="646331"/>
          </a:xfrm>
          <a:prstGeom prst="rect">
            <a:avLst/>
          </a:prstGeom>
          <a:noFill/>
        </p:spPr>
        <p:txBody>
          <a:bodyPr wrap="square" rtlCol="0">
            <a:spAutoFit/>
          </a:bodyPr>
          <a:lstStyle/>
          <a:p>
            <a:r>
              <a:rPr lang="tr-TR" sz="3600" b="1" dirty="0" smtClean="0">
                <a:solidFill>
                  <a:srgbClr val="00B0F0"/>
                </a:solidFill>
              </a:rPr>
              <a:t>2</a:t>
            </a:r>
            <a:endParaRPr lang="tr-TR" sz="3600" b="1" dirty="0">
              <a:solidFill>
                <a:srgbClr val="00B0F0"/>
              </a:solidFill>
            </a:endParaRPr>
          </a:p>
        </p:txBody>
      </p:sp>
      <p:sp>
        <p:nvSpPr>
          <p:cNvPr id="9" name="Metin kutusu 8"/>
          <p:cNvSpPr txBox="1"/>
          <p:nvPr/>
        </p:nvSpPr>
        <p:spPr>
          <a:xfrm>
            <a:off x="7934038" y="2171730"/>
            <a:ext cx="988291" cy="646331"/>
          </a:xfrm>
          <a:prstGeom prst="rect">
            <a:avLst/>
          </a:prstGeom>
          <a:noFill/>
        </p:spPr>
        <p:txBody>
          <a:bodyPr wrap="square" rtlCol="0">
            <a:spAutoFit/>
          </a:bodyPr>
          <a:lstStyle/>
          <a:p>
            <a:r>
              <a:rPr lang="tr-TR" sz="3600" b="1" dirty="0">
                <a:solidFill>
                  <a:srgbClr val="FF0000"/>
                </a:solidFill>
              </a:rPr>
              <a:t>3</a:t>
            </a:r>
          </a:p>
        </p:txBody>
      </p:sp>
      <p:sp>
        <p:nvSpPr>
          <p:cNvPr id="10" name="Metin kutusu 9"/>
          <p:cNvSpPr txBox="1"/>
          <p:nvPr/>
        </p:nvSpPr>
        <p:spPr>
          <a:xfrm>
            <a:off x="7934038" y="2901038"/>
            <a:ext cx="734289" cy="646331"/>
          </a:xfrm>
          <a:prstGeom prst="rect">
            <a:avLst/>
          </a:prstGeom>
          <a:noFill/>
        </p:spPr>
        <p:txBody>
          <a:bodyPr wrap="square" rtlCol="0">
            <a:spAutoFit/>
          </a:bodyPr>
          <a:lstStyle/>
          <a:p>
            <a:r>
              <a:rPr lang="tr-TR" sz="3600" b="1" dirty="0" smtClean="0">
                <a:solidFill>
                  <a:srgbClr val="00B0F0"/>
                </a:solidFill>
              </a:rPr>
              <a:t>10</a:t>
            </a:r>
            <a:endParaRPr lang="tr-TR" sz="3600" b="1" dirty="0">
              <a:solidFill>
                <a:srgbClr val="00B0F0"/>
              </a:solidFill>
            </a:endParaRPr>
          </a:p>
        </p:txBody>
      </p:sp>
    </p:spTree>
    <p:extLst>
      <p:ext uri="{BB962C8B-B14F-4D97-AF65-F5344CB8AC3E}">
        <p14:creationId xmlns:p14="http://schemas.microsoft.com/office/powerpoint/2010/main" val="624193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876300" y="602686"/>
            <a:ext cx="4384351" cy="2787073"/>
          </a:xfrm>
          <a:prstGeom prst="rect">
            <a:avLst/>
          </a:prstGeom>
        </p:spPr>
      </p:pic>
      <p:sp>
        <p:nvSpPr>
          <p:cNvPr id="5" name="Metin kutusu 4"/>
          <p:cNvSpPr txBox="1"/>
          <p:nvPr/>
        </p:nvSpPr>
        <p:spPr>
          <a:xfrm>
            <a:off x="5698836" y="471068"/>
            <a:ext cx="5966691" cy="646331"/>
          </a:xfrm>
          <a:prstGeom prst="rect">
            <a:avLst/>
          </a:prstGeom>
          <a:noFill/>
        </p:spPr>
        <p:txBody>
          <a:bodyPr wrap="square" rtlCol="0">
            <a:spAutoFit/>
          </a:bodyPr>
          <a:lstStyle/>
          <a:p>
            <a:r>
              <a:rPr lang="tr-TR" dirty="0" smtClean="0">
                <a:solidFill>
                  <a:srgbClr val="FF0000"/>
                </a:solidFill>
              </a:rPr>
              <a:t>1</a:t>
            </a:r>
            <a:r>
              <a:rPr lang="tr-TR" dirty="0" smtClean="0"/>
              <a:t>-YARIŞMA REGLEMANINDAKİ «YARIŞMA MERKEZİ»ADI YAZILACAK…</a:t>
            </a:r>
            <a:endParaRPr lang="tr-TR" dirty="0"/>
          </a:p>
        </p:txBody>
      </p:sp>
      <p:sp>
        <p:nvSpPr>
          <p:cNvPr id="10" name="Metin kutusu 9"/>
          <p:cNvSpPr txBox="1"/>
          <p:nvPr/>
        </p:nvSpPr>
        <p:spPr>
          <a:xfrm>
            <a:off x="1962727" y="4525832"/>
            <a:ext cx="651164" cy="369332"/>
          </a:xfrm>
          <a:prstGeom prst="rect">
            <a:avLst/>
          </a:prstGeom>
          <a:noFill/>
        </p:spPr>
        <p:txBody>
          <a:bodyPr wrap="square" rtlCol="0">
            <a:spAutoFit/>
          </a:bodyPr>
          <a:lstStyle/>
          <a:p>
            <a:r>
              <a:rPr lang="tr-TR" dirty="0" smtClean="0">
                <a:solidFill>
                  <a:srgbClr val="0070C0"/>
                </a:solidFill>
              </a:rPr>
              <a:t>11</a:t>
            </a:r>
            <a:endParaRPr lang="tr-TR" dirty="0">
              <a:solidFill>
                <a:srgbClr val="0070C0"/>
              </a:solidFill>
            </a:endParaRPr>
          </a:p>
        </p:txBody>
      </p:sp>
      <p:sp>
        <p:nvSpPr>
          <p:cNvPr id="11" name="Metin kutusu 10"/>
          <p:cNvSpPr txBox="1"/>
          <p:nvPr/>
        </p:nvSpPr>
        <p:spPr>
          <a:xfrm>
            <a:off x="4184073" y="4543211"/>
            <a:ext cx="651164" cy="369332"/>
          </a:xfrm>
          <a:prstGeom prst="rect">
            <a:avLst/>
          </a:prstGeom>
          <a:noFill/>
        </p:spPr>
        <p:txBody>
          <a:bodyPr wrap="square" rtlCol="0">
            <a:spAutoFit/>
          </a:bodyPr>
          <a:lstStyle/>
          <a:p>
            <a:r>
              <a:rPr lang="tr-TR" dirty="0" smtClean="0">
                <a:solidFill>
                  <a:srgbClr val="0070C0"/>
                </a:solidFill>
              </a:rPr>
              <a:t>12</a:t>
            </a:r>
            <a:endParaRPr lang="tr-TR" dirty="0">
              <a:solidFill>
                <a:srgbClr val="0070C0"/>
              </a:solidFill>
            </a:endParaRPr>
          </a:p>
        </p:txBody>
      </p:sp>
      <p:sp>
        <p:nvSpPr>
          <p:cNvPr id="15" name="Metin kutusu 14"/>
          <p:cNvSpPr txBox="1"/>
          <p:nvPr/>
        </p:nvSpPr>
        <p:spPr>
          <a:xfrm>
            <a:off x="5698836" y="1270014"/>
            <a:ext cx="5966691" cy="646331"/>
          </a:xfrm>
          <a:prstGeom prst="rect">
            <a:avLst/>
          </a:prstGeom>
          <a:noFill/>
        </p:spPr>
        <p:txBody>
          <a:bodyPr wrap="square" rtlCol="0">
            <a:spAutoFit/>
          </a:bodyPr>
          <a:lstStyle/>
          <a:p>
            <a:r>
              <a:rPr lang="tr-TR" dirty="0">
                <a:solidFill>
                  <a:srgbClr val="FF0000"/>
                </a:solidFill>
              </a:rPr>
              <a:t>2</a:t>
            </a:r>
            <a:r>
              <a:rPr lang="tr-TR" dirty="0" smtClean="0"/>
              <a:t>-YARIŞMA REGLEMANINDAKİ «YARIŞMA ADI» YAZILACAK…</a:t>
            </a:r>
            <a:endParaRPr lang="tr-TR" dirty="0"/>
          </a:p>
        </p:txBody>
      </p:sp>
      <p:sp>
        <p:nvSpPr>
          <p:cNvPr id="16" name="Metin kutusu 15"/>
          <p:cNvSpPr txBox="1"/>
          <p:nvPr/>
        </p:nvSpPr>
        <p:spPr>
          <a:xfrm>
            <a:off x="5698836" y="2068960"/>
            <a:ext cx="5966691" cy="646331"/>
          </a:xfrm>
          <a:prstGeom prst="rect">
            <a:avLst/>
          </a:prstGeom>
          <a:noFill/>
        </p:spPr>
        <p:txBody>
          <a:bodyPr wrap="square" rtlCol="0">
            <a:spAutoFit/>
          </a:bodyPr>
          <a:lstStyle/>
          <a:p>
            <a:r>
              <a:rPr lang="tr-TR" dirty="0" smtClean="0">
                <a:solidFill>
                  <a:srgbClr val="FF0000"/>
                </a:solidFill>
              </a:rPr>
              <a:t>3</a:t>
            </a:r>
            <a:r>
              <a:rPr lang="tr-TR" dirty="0" smtClean="0"/>
              <a:t>-YARIŞMA REGLEMANINDAKİ «FAALİYETİN TARİHİ» YAZILACAK…</a:t>
            </a:r>
            <a:endParaRPr lang="tr-TR" dirty="0"/>
          </a:p>
        </p:txBody>
      </p:sp>
      <p:sp>
        <p:nvSpPr>
          <p:cNvPr id="17" name="Metin kutusu 16"/>
          <p:cNvSpPr txBox="1"/>
          <p:nvPr/>
        </p:nvSpPr>
        <p:spPr>
          <a:xfrm>
            <a:off x="5698835" y="2761900"/>
            <a:ext cx="5966691" cy="646331"/>
          </a:xfrm>
          <a:prstGeom prst="rect">
            <a:avLst/>
          </a:prstGeom>
          <a:noFill/>
        </p:spPr>
        <p:txBody>
          <a:bodyPr wrap="square" rtlCol="0">
            <a:spAutoFit/>
          </a:bodyPr>
          <a:lstStyle/>
          <a:p>
            <a:r>
              <a:rPr lang="tr-TR" dirty="0" smtClean="0">
                <a:solidFill>
                  <a:srgbClr val="FF0000"/>
                </a:solidFill>
              </a:rPr>
              <a:t>4</a:t>
            </a:r>
            <a:r>
              <a:rPr lang="tr-TR" dirty="0" smtClean="0"/>
              <a:t>-ÖZEL SERVİS VB. ARAÇLARLA GİDECEK KAFİLELERİN ARAÇ PLAKASININ YAZILMASI…</a:t>
            </a:r>
            <a:endParaRPr lang="tr-TR" dirty="0"/>
          </a:p>
        </p:txBody>
      </p:sp>
      <p:sp>
        <p:nvSpPr>
          <p:cNvPr id="18" name="Metin kutusu 17"/>
          <p:cNvSpPr txBox="1"/>
          <p:nvPr/>
        </p:nvSpPr>
        <p:spPr>
          <a:xfrm>
            <a:off x="614217" y="3528198"/>
            <a:ext cx="11254510" cy="646331"/>
          </a:xfrm>
          <a:prstGeom prst="rect">
            <a:avLst/>
          </a:prstGeom>
          <a:noFill/>
        </p:spPr>
        <p:txBody>
          <a:bodyPr wrap="square" rtlCol="0">
            <a:spAutoFit/>
          </a:bodyPr>
          <a:lstStyle/>
          <a:p>
            <a:r>
              <a:rPr lang="tr-TR" dirty="0">
                <a:solidFill>
                  <a:srgbClr val="FF0000"/>
                </a:solidFill>
              </a:rPr>
              <a:t>5</a:t>
            </a:r>
            <a:r>
              <a:rPr lang="tr-TR" dirty="0" smtClean="0"/>
              <a:t>-ÖZEL SERVİS VB. ARAÇLARLA GİDECEK KAFİLELERİN ARAÇ MODEL VE YILI YAZILMASI… TRAFİK TESCİL TARİHİ İTİBARIYLA (GİDİŞ-DNÜŞ KAPSAYACAK ŞEKİLDE) 10 YAŞ İÇERİSİNDE OLMASI GEREKMEKTEDİR.</a:t>
            </a:r>
            <a:endParaRPr lang="tr-TR" dirty="0"/>
          </a:p>
        </p:txBody>
      </p:sp>
      <p:sp>
        <p:nvSpPr>
          <p:cNvPr id="19" name="Metin kutusu 18"/>
          <p:cNvSpPr txBox="1"/>
          <p:nvPr/>
        </p:nvSpPr>
        <p:spPr>
          <a:xfrm>
            <a:off x="614217" y="4210986"/>
            <a:ext cx="11254510" cy="369332"/>
          </a:xfrm>
          <a:prstGeom prst="rect">
            <a:avLst/>
          </a:prstGeom>
          <a:noFill/>
        </p:spPr>
        <p:txBody>
          <a:bodyPr wrap="square" rtlCol="0">
            <a:spAutoFit/>
          </a:bodyPr>
          <a:lstStyle/>
          <a:p>
            <a:r>
              <a:rPr lang="tr-TR" dirty="0" smtClean="0">
                <a:solidFill>
                  <a:srgbClr val="FF0000"/>
                </a:solidFill>
              </a:rPr>
              <a:t>6</a:t>
            </a:r>
            <a:r>
              <a:rPr lang="tr-TR" dirty="0" smtClean="0"/>
              <a:t>-ÖZEL SERVİS VB. ARAÇLARLA GİDECEK KAFİLELERİN ARAÇ ŞOFÖRLERİNİN ADLARININ YAZILMASI…</a:t>
            </a:r>
            <a:endParaRPr lang="tr-TR" dirty="0"/>
          </a:p>
        </p:txBody>
      </p:sp>
      <p:sp>
        <p:nvSpPr>
          <p:cNvPr id="20" name="Metin kutusu 19"/>
          <p:cNvSpPr txBox="1"/>
          <p:nvPr/>
        </p:nvSpPr>
        <p:spPr>
          <a:xfrm>
            <a:off x="614217" y="4656980"/>
            <a:ext cx="11254510" cy="646331"/>
          </a:xfrm>
          <a:prstGeom prst="rect">
            <a:avLst/>
          </a:prstGeom>
          <a:noFill/>
        </p:spPr>
        <p:txBody>
          <a:bodyPr wrap="square" rtlCol="0">
            <a:spAutoFit/>
          </a:bodyPr>
          <a:lstStyle/>
          <a:p>
            <a:r>
              <a:rPr lang="tr-TR" dirty="0">
                <a:solidFill>
                  <a:srgbClr val="FF0000"/>
                </a:solidFill>
              </a:rPr>
              <a:t>7</a:t>
            </a:r>
            <a:r>
              <a:rPr lang="tr-TR" dirty="0" smtClean="0"/>
              <a:t>-ÖZEL SERVİS VB. ARAÇLARLA GİDECEK KAFİLELERİN ARAÇ ŞOFÖRLERİNİN EHLİYET SINIFLARININ YAZILMASI…</a:t>
            </a:r>
            <a:endParaRPr lang="tr-TR" dirty="0"/>
          </a:p>
        </p:txBody>
      </p:sp>
      <p:sp>
        <p:nvSpPr>
          <p:cNvPr id="21" name="Metin kutusu 20"/>
          <p:cNvSpPr txBox="1"/>
          <p:nvPr/>
        </p:nvSpPr>
        <p:spPr>
          <a:xfrm>
            <a:off x="614217" y="5379974"/>
            <a:ext cx="11254510" cy="646331"/>
          </a:xfrm>
          <a:prstGeom prst="rect">
            <a:avLst/>
          </a:prstGeom>
          <a:noFill/>
        </p:spPr>
        <p:txBody>
          <a:bodyPr wrap="square" rtlCol="0">
            <a:spAutoFit/>
          </a:bodyPr>
          <a:lstStyle/>
          <a:p>
            <a:r>
              <a:rPr lang="tr-TR" dirty="0" smtClean="0">
                <a:solidFill>
                  <a:srgbClr val="FF0000"/>
                </a:solidFill>
              </a:rPr>
              <a:t>8</a:t>
            </a:r>
            <a:r>
              <a:rPr lang="tr-TR" dirty="0" smtClean="0"/>
              <a:t>-GİDECEK KAFİLELERİN SEYAHAT TÜRÜNÜN (ÖZEL SERVİS, TARİFELİ UÇAK, TARİFELİ OTOBÜS-TREN VB.) YAZILMASI…</a:t>
            </a:r>
            <a:endParaRPr lang="tr-TR" dirty="0"/>
          </a:p>
        </p:txBody>
      </p:sp>
      <p:sp>
        <p:nvSpPr>
          <p:cNvPr id="22" name="Metin kutusu 21"/>
          <p:cNvSpPr txBox="1"/>
          <p:nvPr/>
        </p:nvSpPr>
        <p:spPr>
          <a:xfrm>
            <a:off x="614217" y="6215996"/>
            <a:ext cx="11254510" cy="369332"/>
          </a:xfrm>
          <a:prstGeom prst="rect">
            <a:avLst/>
          </a:prstGeom>
          <a:noFill/>
        </p:spPr>
        <p:txBody>
          <a:bodyPr wrap="square" rtlCol="0">
            <a:spAutoFit/>
          </a:bodyPr>
          <a:lstStyle/>
          <a:p>
            <a:r>
              <a:rPr lang="tr-TR" dirty="0" smtClean="0">
                <a:solidFill>
                  <a:srgbClr val="FF0000"/>
                </a:solidFill>
              </a:rPr>
              <a:t>9</a:t>
            </a:r>
            <a:r>
              <a:rPr lang="tr-TR" dirty="0" smtClean="0"/>
              <a:t>-YARIŞMAYA GİDECEK OKUL ADININ YAZILMASI…</a:t>
            </a:r>
            <a:endParaRPr lang="tr-TR" dirty="0"/>
          </a:p>
        </p:txBody>
      </p:sp>
    </p:spTree>
    <p:extLst>
      <p:ext uri="{BB962C8B-B14F-4D97-AF65-F5344CB8AC3E}">
        <p14:creationId xmlns:p14="http://schemas.microsoft.com/office/powerpoint/2010/main" val="352766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stretch>
            <a:fillRect/>
          </a:stretch>
        </p:blipFill>
        <p:spPr>
          <a:xfrm>
            <a:off x="518681" y="343232"/>
            <a:ext cx="4739984" cy="2823740"/>
          </a:xfrm>
          <a:prstGeom prst="rect">
            <a:avLst/>
          </a:prstGeom>
        </p:spPr>
      </p:pic>
      <p:sp>
        <p:nvSpPr>
          <p:cNvPr id="7" name="Metin kutusu 6"/>
          <p:cNvSpPr txBox="1"/>
          <p:nvPr/>
        </p:nvSpPr>
        <p:spPr>
          <a:xfrm>
            <a:off x="2207491" y="335581"/>
            <a:ext cx="267853" cy="461665"/>
          </a:xfrm>
          <a:prstGeom prst="rect">
            <a:avLst/>
          </a:prstGeom>
          <a:noFill/>
        </p:spPr>
        <p:txBody>
          <a:bodyPr wrap="square" rtlCol="0">
            <a:spAutoFit/>
          </a:bodyPr>
          <a:lstStyle/>
          <a:p>
            <a:r>
              <a:rPr lang="tr-TR" sz="2400" dirty="0">
                <a:solidFill>
                  <a:srgbClr val="0070C0"/>
                </a:solidFill>
              </a:rPr>
              <a:t>3</a:t>
            </a:r>
          </a:p>
        </p:txBody>
      </p:sp>
      <p:sp>
        <p:nvSpPr>
          <p:cNvPr id="8" name="Metin kutusu 7"/>
          <p:cNvSpPr txBox="1"/>
          <p:nvPr/>
        </p:nvSpPr>
        <p:spPr>
          <a:xfrm>
            <a:off x="2008909" y="485470"/>
            <a:ext cx="267853" cy="461665"/>
          </a:xfrm>
          <a:prstGeom prst="rect">
            <a:avLst/>
          </a:prstGeom>
          <a:noFill/>
        </p:spPr>
        <p:txBody>
          <a:bodyPr wrap="square" rtlCol="0">
            <a:spAutoFit/>
          </a:bodyPr>
          <a:lstStyle/>
          <a:p>
            <a:r>
              <a:rPr lang="tr-TR" sz="2400" dirty="0">
                <a:solidFill>
                  <a:srgbClr val="0070C0"/>
                </a:solidFill>
              </a:rPr>
              <a:t>2</a:t>
            </a:r>
          </a:p>
        </p:txBody>
      </p:sp>
      <p:sp>
        <p:nvSpPr>
          <p:cNvPr id="9" name="Metin kutusu 8"/>
          <p:cNvSpPr txBox="1"/>
          <p:nvPr/>
        </p:nvSpPr>
        <p:spPr>
          <a:xfrm>
            <a:off x="3214255" y="774714"/>
            <a:ext cx="504567" cy="369332"/>
          </a:xfrm>
          <a:prstGeom prst="rect">
            <a:avLst/>
          </a:prstGeom>
          <a:noFill/>
        </p:spPr>
        <p:txBody>
          <a:bodyPr wrap="square" rtlCol="0">
            <a:spAutoFit/>
          </a:bodyPr>
          <a:lstStyle/>
          <a:p>
            <a:r>
              <a:rPr lang="tr-TR" dirty="0" smtClean="0">
                <a:solidFill>
                  <a:srgbClr val="0070C0"/>
                </a:solidFill>
              </a:rPr>
              <a:t>10</a:t>
            </a:r>
            <a:endParaRPr lang="tr-TR" dirty="0">
              <a:solidFill>
                <a:srgbClr val="0070C0"/>
              </a:solidFill>
            </a:endParaRPr>
          </a:p>
        </p:txBody>
      </p:sp>
      <p:sp>
        <p:nvSpPr>
          <p:cNvPr id="10" name="Metin kutusu 9"/>
          <p:cNvSpPr txBox="1"/>
          <p:nvPr/>
        </p:nvSpPr>
        <p:spPr>
          <a:xfrm>
            <a:off x="2008909" y="1403929"/>
            <a:ext cx="651164" cy="369332"/>
          </a:xfrm>
          <a:prstGeom prst="rect">
            <a:avLst/>
          </a:prstGeom>
          <a:noFill/>
        </p:spPr>
        <p:txBody>
          <a:bodyPr wrap="square" rtlCol="0">
            <a:spAutoFit/>
          </a:bodyPr>
          <a:lstStyle/>
          <a:p>
            <a:r>
              <a:rPr lang="tr-TR" dirty="0" smtClean="0">
                <a:solidFill>
                  <a:srgbClr val="0070C0"/>
                </a:solidFill>
              </a:rPr>
              <a:t>11</a:t>
            </a:r>
            <a:endParaRPr lang="tr-TR" dirty="0">
              <a:solidFill>
                <a:srgbClr val="0070C0"/>
              </a:solidFill>
            </a:endParaRPr>
          </a:p>
        </p:txBody>
      </p:sp>
      <p:sp>
        <p:nvSpPr>
          <p:cNvPr id="11" name="Metin kutusu 10"/>
          <p:cNvSpPr txBox="1"/>
          <p:nvPr/>
        </p:nvSpPr>
        <p:spPr>
          <a:xfrm>
            <a:off x="4230255" y="1421308"/>
            <a:ext cx="651164" cy="369332"/>
          </a:xfrm>
          <a:prstGeom prst="rect">
            <a:avLst/>
          </a:prstGeom>
          <a:noFill/>
        </p:spPr>
        <p:txBody>
          <a:bodyPr wrap="square" rtlCol="0">
            <a:spAutoFit/>
          </a:bodyPr>
          <a:lstStyle/>
          <a:p>
            <a:r>
              <a:rPr lang="tr-TR" dirty="0" smtClean="0">
                <a:solidFill>
                  <a:srgbClr val="0070C0"/>
                </a:solidFill>
              </a:rPr>
              <a:t>12</a:t>
            </a:r>
            <a:endParaRPr lang="tr-TR" dirty="0">
              <a:solidFill>
                <a:srgbClr val="0070C0"/>
              </a:solidFill>
            </a:endParaRPr>
          </a:p>
        </p:txBody>
      </p:sp>
      <p:sp>
        <p:nvSpPr>
          <p:cNvPr id="13" name="Metin kutusu 12"/>
          <p:cNvSpPr txBox="1"/>
          <p:nvPr/>
        </p:nvSpPr>
        <p:spPr>
          <a:xfrm>
            <a:off x="962297" y="1608081"/>
            <a:ext cx="651164" cy="369332"/>
          </a:xfrm>
          <a:prstGeom prst="rect">
            <a:avLst/>
          </a:prstGeom>
          <a:noFill/>
        </p:spPr>
        <p:txBody>
          <a:bodyPr wrap="square" rtlCol="0">
            <a:spAutoFit/>
          </a:bodyPr>
          <a:lstStyle/>
          <a:p>
            <a:r>
              <a:rPr lang="tr-TR" dirty="0" smtClean="0">
                <a:solidFill>
                  <a:srgbClr val="0070C0"/>
                </a:solidFill>
              </a:rPr>
              <a:t>13</a:t>
            </a:r>
            <a:endParaRPr lang="tr-TR" dirty="0">
              <a:solidFill>
                <a:srgbClr val="0070C0"/>
              </a:solidFill>
            </a:endParaRPr>
          </a:p>
        </p:txBody>
      </p:sp>
      <p:sp>
        <p:nvSpPr>
          <p:cNvPr id="14" name="Metin kutusu 13"/>
          <p:cNvSpPr txBox="1"/>
          <p:nvPr/>
        </p:nvSpPr>
        <p:spPr>
          <a:xfrm>
            <a:off x="2888673" y="2406074"/>
            <a:ext cx="651164" cy="369332"/>
          </a:xfrm>
          <a:prstGeom prst="rect">
            <a:avLst/>
          </a:prstGeom>
          <a:noFill/>
        </p:spPr>
        <p:txBody>
          <a:bodyPr wrap="square" rtlCol="0">
            <a:spAutoFit/>
          </a:bodyPr>
          <a:lstStyle/>
          <a:p>
            <a:r>
              <a:rPr lang="tr-TR" dirty="0" smtClean="0">
                <a:solidFill>
                  <a:srgbClr val="0070C0"/>
                </a:solidFill>
              </a:rPr>
              <a:t>14</a:t>
            </a:r>
            <a:endParaRPr lang="tr-TR" dirty="0">
              <a:solidFill>
                <a:srgbClr val="0070C0"/>
              </a:solidFill>
            </a:endParaRPr>
          </a:p>
        </p:txBody>
      </p:sp>
      <p:sp>
        <p:nvSpPr>
          <p:cNvPr id="12" name="Metin kutusu 11"/>
          <p:cNvSpPr txBox="1"/>
          <p:nvPr/>
        </p:nvSpPr>
        <p:spPr>
          <a:xfrm>
            <a:off x="5624946" y="335581"/>
            <a:ext cx="5966691" cy="646331"/>
          </a:xfrm>
          <a:prstGeom prst="rect">
            <a:avLst/>
          </a:prstGeom>
          <a:noFill/>
        </p:spPr>
        <p:txBody>
          <a:bodyPr wrap="square" rtlCol="0">
            <a:spAutoFit/>
          </a:bodyPr>
          <a:lstStyle/>
          <a:p>
            <a:r>
              <a:rPr lang="tr-TR" dirty="0">
                <a:solidFill>
                  <a:srgbClr val="FF0000"/>
                </a:solidFill>
              </a:rPr>
              <a:t>2</a:t>
            </a:r>
            <a:r>
              <a:rPr lang="tr-TR" dirty="0" smtClean="0"/>
              <a:t>-YARIŞMA REGLEMANINDAKİ «YARIŞMA ADI» YAZILACAK…</a:t>
            </a:r>
            <a:endParaRPr lang="tr-TR" dirty="0"/>
          </a:p>
        </p:txBody>
      </p:sp>
      <p:sp>
        <p:nvSpPr>
          <p:cNvPr id="15" name="Metin kutusu 14"/>
          <p:cNvSpPr txBox="1"/>
          <p:nvPr/>
        </p:nvSpPr>
        <p:spPr>
          <a:xfrm>
            <a:off x="5624945" y="1144046"/>
            <a:ext cx="5966691" cy="646331"/>
          </a:xfrm>
          <a:prstGeom prst="rect">
            <a:avLst/>
          </a:prstGeom>
          <a:noFill/>
        </p:spPr>
        <p:txBody>
          <a:bodyPr wrap="square" rtlCol="0">
            <a:spAutoFit/>
          </a:bodyPr>
          <a:lstStyle/>
          <a:p>
            <a:r>
              <a:rPr lang="tr-TR" dirty="0" smtClean="0">
                <a:solidFill>
                  <a:srgbClr val="FF0000"/>
                </a:solidFill>
              </a:rPr>
              <a:t>3</a:t>
            </a:r>
            <a:r>
              <a:rPr lang="tr-TR" dirty="0" smtClean="0"/>
              <a:t>-YARIŞMA REGLEMANINDAKİ «FAALİYETİN TARİHİ» YAZILACAK…</a:t>
            </a:r>
            <a:endParaRPr lang="tr-TR" dirty="0"/>
          </a:p>
        </p:txBody>
      </p:sp>
      <p:sp>
        <p:nvSpPr>
          <p:cNvPr id="16" name="Metin kutusu 15"/>
          <p:cNvSpPr txBox="1"/>
          <p:nvPr/>
        </p:nvSpPr>
        <p:spPr>
          <a:xfrm>
            <a:off x="5624945" y="1944409"/>
            <a:ext cx="5800437" cy="2062103"/>
          </a:xfrm>
          <a:prstGeom prst="rect">
            <a:avLst/>
          </a:prstGeom>
          <a:noFill/>
        </p:spPr>
        <p:txBody>
          <a:bodyPr wrap="square" rtlCol="0">
            <a:spAutoFit/>
          </a:bodyPr>
          <a:lstStyle/>
          <a:p>
            <a:r>
              <a:rPr lang="tr-TR" sz="1600" dirty="0" smtClean="0">
                <a:solidFill>
                  <a:srgbClr val="FF0000"/>
                </a:solidFill>
              </a:rPr>
              <a:t>10</a:t>
            </a:r>
            <a:r>
              <a:rPr lang="tr-TR" sz="1600" dirty="0" smtClean="0"/>
              <a:t>-OTOBÜS RAYİÇ BEDELLERİ SAYFASINDA 400 KM MESAFE ALTINDAKİ İLLERE GİDECEK OLAN KAFİLELER TEKNİK TOPLANTI GÜNÜ VE YARIŞMANIN SON GÜNÜNÜ YAZACAK, 400 KM ÜSTÜ İLLERE GİDECEK OLAN KAFİLELER TEKNİK TOPLANTI GÜNÜNDEN 1 GÜN ÖNCESİ VE YARIŞMA SON GÜNÜNDEN 1 GÜN SONRASINI YAZACAKLADIR</a:t>
            </a:r>
            <a:r>
              <a:rPr lang="tr-TR" sz="1600" dirty="0" smtClean="0"/>
              <a:t>. </a:t>
            </a:r>
          </a:p>
          <a:p>
            <a:r>
              <a:rPr lang="tr-TR" sz="1600" dirty="0" smtClean="0"/>
              <a:t>(ÖNCESİ-SONRASI VARMI :0 342 335 0 435-1133 ten bilgi alınız.)</a:t>
            </a:r>
            <a:endParaRPr lang="tr-TR" sz="1600" dirty="0"/>
          </a:p>
        </p:txBody>
      </p:sp>
      <p:sp>
        <p:nvSpPr>
          <p:cNvPr id="17" name="Metin kutusu 16"/>
          <p:cNvSpPr txBox="1"/>
          <p:nvPr/>
        </p:nvSpPr>
        <p:spPr>
          <a:xfrm>
            <a:off x="483192" y="3975734"/>
            <a:ext cx="11108444" cy="646331"/>
          </a:xfrm>
          <a:prstGeom prst="rect">
            <a:avLst/>
          </a:prstGeom>
          <a:noFill/>
        </p:spPr>
        <p:txBody>
          <a:bodyPr wrap="square" rtlCol="0">
            <a:spAutoFit/>
          </a:bodyPr>
          <a:lstStyle/>
          <a:p>
            <a:r>
              <a:rPr lang="tr-TR" dirty="0" smtClean="0">
                <a:solidFill>
                  <a:srgbClr val="FF0000"/>
                </a:solidFill>
              </a:rPr>
              <a:t>11</a:t>
            </a:r>
            <a:r>
              <a:rPr lang="tr-TR" dirty="0" smtClean="0"/>
              <a:t>-YARIŞMAYA GİDECEK(TAKIM) OKULUN MÜDÜR ADI VE ÜNVANI YAZILACAK… FERDİ SPOR BRANŞLARI İÇİN OKUL MÜDÜRÜ BİLGİSİ GEREKMEMEKTEDİR.</a:t>
            </a:r>
            <a:endParaRPr lang="tr-TR" dirty="0"/>
          </a:p>
        </p:txBody>
      </p:sp>
      <p:sp>
        <p:nvSpPr>
          <p:cNvPr id="18" name="Metin kutusu 17"/>
          <p:cNvSpPr txBox="1"/>
          <p:nvPr/>
        </p:nvSpPr>
        <p:spPr>
          <a:xfrm>
            <a:off x="483192" y="4751065"/>
            <a:ext cx="11108444" cy="646331"/>
          </a:xfrm>
          <a:prstGeom prst="rect">
            <a:avLst/>
          </a:prstGeom>
          <a:noFill/>
        </p:spPr>
        <p:txBody>
          <a:bodyPr wrap="square" rtlCol="0">
            <a:spAutoFit/>
          </a:bodyPr>
          <a:lstStyle/>
          <a:p>
            <a:r>
              <a:rPr lang="tr-TR" dirty="0" smtClean="0">
                <a:solidFill>
                  <a:srgbClr val="FF0000"/>
                </a:solidFill>
              </a:rPr>
              <a:t>12</a:t>
            </a:r>
            <a:r>
              <a:rPr lang="tr-TR" dirty="0" smtClean="0"/>
              <a:t>-OKUL SPORLARI ŞUBE MÜDÜRÜ İMZA ALANI. İSİMDE DEĞİŞİKLİK OLUP OLMADIĞI TELEGRAM GURUBUNDAN TAKİP EDİLMELİ VEYA OKUL SPORLARI ŞUBESİ ARANARAK BİLGİ ALINMALIDIR…</a:t>
            </a:r>
            <a:endParaRPr lang="tr-TR" dirty="0"/>
          </a:p>
        </p:txBody>
      </p:sp>
      <p:sp>
        <p:nvSpPr>
          <p:cNvPr id="19" name="Metin kutusu 18"/>
          <p:cNvSpPr txBox="1"/>
          <p:nvPr/>
        </p:nvSpPr>
        <p:spPr>
          <a:xfrm>
            <a:off x="483192" y="5385760"/>
            <a:ext cx="11108444" cy="369332"/>
          </a:xfrm>
          <a:prstGeom prst="rect">
            <a:avLst/>
          </a:prstGeom>
          <a:noFill/>
        </p:spPr>
        <p:txBody>
          <a:bodyPr wrap="square" rtlCol="0">
            <a:spAutoFit/>
          </a:bodyPr>
          <a:lstStyle/>
          <a:p>
            <a:r>
              <a:rPr lang="tr-TR" dirty="0" smtClean="0">
                <a:solidFill>
                  <a:srgbClr val="FF0000"/>
                </a:solidFill>
              </a:rPr>
              <a:t>13</a:t>
            </a:r>
            <a:r>
              <a:rPr lang="tr-TR" dirty="0" smtClean="0"/>
              <a:t>-İL MİLLİ EĞİTİM MÜDÜRLÜĞÜ İMZA ALANI. </a:t>
            </a:r>
            <a:endParaRPr lang="tr-TR" dirty="0"/>
          </a:p>
        </p:txBody>
      </p:sp>
      <p:sp>
        <p:nvSpPr>
          <p:cNvPr id="20" name="Metin kutusu 19"/>
          <p:cNvSpPr txBox="1"/>
          <p:nvPr/>
        </p:nvSpPr>
        <p:spPr>
          <a:xfrm>
            <a:off x="483192" y="5769228"/>
            <a:ext cx="11108444" cy="646331"/>
          </a:xfrm>
          <a:prstGeom prst="rect">
            <a:avLst/>
          </a:prstGeom>
          <a:noFill/>
        </p:spPr>
        <p:txBody>
          <a:bodyPr wrap="square" rtlCol="0">
            <a:spAutoFit/>
          </a:bodyPr>
          <a:lstStyle/>
          <a:p>
            <a:r>
              <a:rPr lang="tr-TR" dirty="0" smtClean="0">
                <a:solidFill>
                  <a:srgbClr val="FF0000"/>
                </a:solidFill>
              </a:rPr>
              <a:t>14</a:t>
            </a:r>
            <a:r>
              <a:rPr lang="tr-TR" dirty="0" smtClean="0"/>
              <a:t>-GENÇLİK VE SPOR İL MÜDÜRÜ İMZA ALANI. İSİMDE DEĞİŞİKLİK OLUP OLMADIĞI TELEGRAM GURUBUNDAN TAKİP EDİLMELİ VEYA OKUL SPORLARI ŞUBESİ ARANARAK BİLGİ ALINMALIDIR…</a:t>
            </a:r>
            <a:endParaRPr lang="tr-TR" dirty="0"/>
          </a:p>
        </p:txBody>
      </p:sp>
    </p:spTree>
    <p:extLst>
      <p:ext uri="{BB962C8B-B14F-4D97-AF65-F5344CB8AC3E}">
        <p14:creationId xmlns:p14="http://schemas.microsoft.com/office/powerpoint/2010/main" val="3900791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92363" y="86916"/>
            <a:ext cx="11877964" cy="6771084"/>
          </a:xfrm>
          <a:prstGeom prst="rect">
            <a:avLst/>
          </a:prstGeom>
          <a:noFill/>
        </p:spPr>
        <p:txBody>
          <a:bodyPr wrap="square" rtlCol="0">
            <a:spAutoFit/>
          </a:bodyPr>
          <a:lstStyle/>
          <a:p>
            <a:pPr algn="ctr"/>
            <a:r>
              <a:rPr lang="tr-TR" b="1" dirty="0" smtClean="0">
                <a:solidFill>
                  <a:srgbClr val="FF0000"/>
                </a:solidFill>
              </a:rPr>
              <a:t>BU BELGELERİN YANINDA AŞAĞIDA LİSTELENEN BELGELER TAMAMLANARAK İL VEYA İLÇE MÜDÜRLÜKLERİNE TESLİM EDİLİR…</a:t>
            </a:r>
            <a:endParaRPr lang="tr-TR" b="1" dirty="0">
              <a:solidFill>
                <a:srgbClr val="FF0000"/>
              </a:solidFill>
            </a:endParaRPr>
          </a:p>
          <a:p>
            <a:r>
              <a:rPr lang="tr-TR" b="1" dirty="0" smtClean="0">
                <a:solidFill>
                  <a:srgbClr val="FFFF00"/>
                </a:solidFill>
              </a:rPr>
              <a:t>2 ADET İL DIŞI ÇIKIŞ BEYANI</a:t>
            </a:r>
          </a:p>
          <a:p>
            <a:endParaRPr lang="tr-TR" dirty="0">
              <a:solidFill>
                <a:srgbClr val="FFFF00"/>
              </a:solidFill>
            </a:endParaRPr>
          </a:p>
          <a:p>
            <a:r>
              <a:rPr lang="tr-TR" b="1" dirty="0" smtClean="0">
                <a:solidFill>
                  <a:srgbClr val="FFFF00"/>
                </a:solidFill>
              </a:rPr>
              <a:t>1 ADET AVANS BİLGİLERİ DİLEKÇESİ(KAFİLE BAŞKANI IBAN NOSU YZILACAK)</a:t>
            </a:r>
          </a:p>
          <a:p>
            <a:endParaRPr lang="tr-TR" b="1" dirty="0">
              <a:solidFill>
                <a:srgbClr val="FFFF00"/>
              </a:solidFill>
            </a:endParaRPr>
          </a:p>
          <a:p>
            <a:r>
              <a:rPr lang="tr-TR" b="1" dirty="0" smtClean="0">
                <a:solidFill>
                  <a:srgbClr val="FFFF00"/>
                </a:solidFill>
              </a:rPr>
              <a:t>1 ADET GİDİLECEK YARIŞMA İLİ VE YARIŞMA SEVİYESİNE GÖRE ALINMIŞ ESAME LİSTESİ</a:t>
            </a:r>
          </a:p>
          <a:p>
            <a:endParaRPr lang="tr-TR" dirty="0"/>
          </a:p>
          <a:p>
            <a:r>
              <a:rPr lang="tr-TR" dirty="0" smtClean="0"/>
              <a:t>EĞER; TARİFE DIŞI, ÖZEL SERVİS VB ARAÇLARLA SEYAHAT EDİLECEKSE ARACIN;</a:t>
            </a:r>
          </a:p>
          <a:p>
            <a:endParaRPr lang="tr-TR" dirty="0"/>
          </a:p>
          <a:p>
            <a:r>
              <a:rPr lang="tr-TR" sz="2000" b="1" dirty="0" smtClean="0">
                <a:solidFill>
                  <a:srgbClr val="FFFF00"/>
                </a:solidFill>
              </a:rPr>
              <a:t>ARAÇLARIN MODEL VE PLAKA NUMARALARINI GÖSTEREN TRAFİK TESCİL BELGELERİ</a:t>
            </a:r>
            <a:r>
              <a:rPr lang="tr-TR" b="1" dirty="0" smtClean="0">
                <a:solidFill>
                  <a:srgbClr val="FFFF00"/>
                </a:solidFill>
              </a:rPr>
              <a:t>,</a:t>
            </a:r>
          </a:p>
          <a:p>
            <a:r>
              <a:rPr lang="tr-TR" b="1" dirty="0" smtClean="0">
                <a:solidFill>
                  <a:srgbClr val="FFFF00"/>
                </a:solidFill>
              </a:rPr>
              <a:t> </a:t>
            </a:r>
          </a:p>
          <a:p>
            <a:r>
              <a:rPr lang="tr-TR" b="1" dirty="0" smtClean="0">
                <a:solidFill>
                  <a:srgbClr val="FFFF00"/>
                </a:solidFill>
              </a:rPr>
              <a:t>SÜRÜCÜ VEYA SÜRÜCÜLERE AİT SÜRÜCÜ BELGELERİ,(900 KM VE DAHA FAZLA MESAFE İÇİN 2 SÜRÜCÜ BİLGİSİ EKLENMELİDİR). </a:t>
            </a:r>
          </a:p>
          <a:p>
            <a:endParaRPr lang="tr-TR" b="1" dirty="0">
              <a:solidFill>
                <a:srgbClr val="FFFF00"/>
              </a:solidFill>
            </a:endParaRPr>
          </a:p>
          <a:p>
            <a:r>
              <a:rPr lang="tr-TR" b="1" dirty="0" smtClean="0">
                <a:solidFill>
                  <a:srgbClr val="FFFF00"/>
                </a:solidFill>
              </a:rPr>
              <a:t>İLGİLİ MEVZUAT HÜKÜMLERİ UYARINCA YAPTIRILMASI ZORUNLU OLAN; MALİ SORUMLULUK SİGORTASI,</a:t>
            </a:r>
          </a:p>
          <a:p>
            <a:endParaRPr lang="tr-TR" b="1" dirty="0">
              <a:solidFill>
                <a:srgbClr val="FFFF00"/>
              </a:solidFill>
            </a:endParaRPr>
          </a:p>
          <a:p>
            <a:r>
              <a:rPr lang="tr-TR" b="1" dirty="0" smtClean="0">
                <a:solidFill>
                  <a:srgbClr val="FFFF00"/>
                </a:solidFill>
              </a:rPr>
              <a:t>KARAYOLU TAŞIMACILIK MALİ SORUMLULUK SİGORTASI, </a:t>
            </a:r>
          </a:p>
          <a:p>
            <a:endParaRPr lang="tr-TR" b="1" dirty="0">
              <a:solidFill>
                <a:srgbClr val="FFFF00"/>
              </a:solidFill>
            </a:endParaRPr>
          </a:p>
          <a:p>
            <a:r>
              <a:rPr lang="tr-TR" b="1" dirty="0" smtClean="0">
                <a:solidFill>
                  <a:srgbClr val="FFFF00"/>
                </a:solidFill>
              </a:rPr>
              <a:t>KOLTUK FERDİ KAZA SİGORTASI VE DİĞER ZORUNLU SİGORTALAR </a:t>
            </a:r>
          </a:p>
          <a:p>
            <a:endParaRPr lang="tr-TR" b="1" dirty="0">
              <a:solidFill>
                <a:srgbClr val="FFFF00"/>
              </a:solidFill>
            </a:endParaRPr>
          </a:p>
          <a:p>
            <a:r>
              <a:rPr lang="tr-TR" b="1" dirty="0" smtClean="0">
                <a:solidFill>
                  <a:srgbClr val="FFFF00"/>
                </a:solidFill>
              </a:rPr>
              <a:t>TAŞIMA YETKİ BELGESİ,</a:t>
            </a:r>
            <a:endParaRPr lang="tr-TR" dirty="0" smtClean="0"/>
          </a:p>
          <a:p>
            <a:r>
              <a:rPr lang="tr-TR" dirty="0" smtClean="0"/>
              <a:t>kafile </a:t>
            </a:r>
            <a:r>
              <a:rPr lang="tr-TR" dirty="0"/>
              <a:t>onay belgeleri seyahat türü bölümünde, "kendi imkanlarıyla seyahat" edeceği belirtilenlerin yol, iaşe ve ibate giderleri ile her türlü sorumlulukları kendilerine ait olacaktır.</a:t>
            </a:r>
          </a:p>
        </p:txBody>
      </p:sp>
    </p:spTree>
    <p:extLst>
      <p:ext uri="{BB962C8B-B14F-4D97-AF65-F5344CB8AC3E}">
        <p14:creationId xmlns:p14="http://schemas.microsoft.com/office/powerpoint/2010/main" val="2602035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311295" y="701963"/>
            <a:ext cx="6540996" cy="2793712"/>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69389" y="701963"/>
            <a:ext cx="4924719" cy="457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etin kutusu 3"/>
          <p:cNvSpPr txBox="1"/>
          <p:nvPr/>
        </p:nvSpPr>
        <p:spPr>
          <a:xfrm>
            <a:off x="311295" y="3581400"/>
            <a:ext cx="6540996" cy="3139321"/>
          </a:xfrm>
          <a:prstGeom prst="rect">
            <a:avLst/>
          </a:prstGeom>
          <a:noFill/>
        </p:spPr>
        <p:txBody>
          <a:bodyPr wrap="square" rtlCol="0">
            <a:spAutoFit/>
          </a:bodyPr>
          <a:lstStyle/>
          <a:p>
            <a:r>
              <a:rPr lang="tr-TR" dirty="0" smtClean="0"/>
              <a:t>KAFİLE BAŞKANI, KAFİLE BAŞKAN YARDIMCISI, ANTRENÖR, ÇALIŞTIRICI SAYILARI SPORCU SAYISINA GÖRE DEĞİŞMEKTEDİR. YANDAKİ TABLODAN SPORCU SAYISI VE TÜRÜNE GÖRE GÖREVLİLERİ BELİRLEYEBİLİRSİNİZ. SPORCU SAYILARI SPOR BRANŞ TALİMATINDAKİ MİNUMUM VE MAKSİMUM SAYILARDAN FAZLA VEYA EKSİK OLAMAZ. </a:t>
            </a:r>
            <a:r>
              <a:rPr lang="tr-TR" b="1" dirty="0" smtClean="0">
                <a:solidFill>
                  <a:srgbClr val="FFFF00"/>
                </a:solidFill>
              </a:rPr>
              <a:t>HALK OYUNLARI </a:t>
            </a:r>
            <a:r>
              <a:rPr lang="tr-TR" dirty="0" smtClean="0"/>
              <a:t>BRANŞINDA İL BİRİNCİLİĞİNDE YARIŞAN EKİP LİSTESİNDEKİ SAYI KADAR SPORCU+2 SPORCU YEDEK OLARAK KAFİLE OLURUNA EKLENİR. SPORCULARIN LİSANS NOLARININ SON 4 RAKAMININ YAZILMASI YETERLİDİR. GÖREVLİLERİN TC NOSU YAZILIR.</a:t>
            </a:r>
            <a:endParaRPr lang="tr-TR" dirty="0"/>
          </a:p>
        </p:txBody>
      </p:sp>
    </p:spTree>
    <p:extLst>
      <p:ext uri="{BB962C8B-B14F-4D97-AF65-F5344CB8AC3E}">
        <p14:creationId xmlns:p14="http://schemas.microsoft.com/office/powerpoint/2010/main" val="3571801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3891" y="695037"/>
            <a:ext cx="11748654" cy="5751945"/>
          </a:xfrm>
        </p:spPr>
        <p:txBody>
          <a:bodyPr>
            <a:normAutofit fontScale="85000" lnSpcReduction="20000"/>
          </a:bodyPr>
          <a:lstStyle/>
          <a:p>
            <a:r>
              <a:rPr lang="tr-TR" dirty="0" smtClean="0"/>
              <a:t>FORMUN İLGİLİ ALANLARINI DOLDURDUKTAN SONRA YAZI RENGİNİ SİYAH YAPARAK 4 ADET ÇIKTI ALINIZ. ONAYLANDIKTAN SONRA 2 ADET ÖRNEĞİNİ GERİ ALACAKSINIZ. 1 TANESİNİ YOLCULUK SÜRESİNCE YANINIZDA BULUNDURUNUZ. 1 TANESİNİ DE YARIŞMA MERKEZİ OKUL SPORLARI TERTİP KURULUNA TEKNİK TOPLANTIDA TESLİM EDİNİZ… </a:t>
            </a:r>
          </a:p>
          <a:p>
            <a:endParaRPr lang="tr-TR" dirty="0"/>
          </a:p>
          <a:p>
            <a:r>
              <a:rPr lang="tr-TR" dirty="0" smtClean="0"/>
              <a:t>ONAYINIZI FOTOKOPİ İLE ÇOĞALTIP MÜDÜRÜNÜZE «ASLI GİBİDİR» ONAYI İLE ÇOĞALTINIZ. BU FORM İLE YARIŞMA İLİNDE GEZİLECEK MÜZE VB GEZİ ALANLARINI ÜCRETSİZ GEZEBİLİRSİNİZ..</a:t>
            </a:r>
          </a:p>
          <a:p>
            <a:endParaRPr lang="tr-TR" dirty="0"/>
          </a:p>
          <a:p>
            <a:r>
              <a:rPr lang="tr-TR" dirty="0" smtClean="0"/>
              <a:t>YARIŞMA TAMAMLANDIĞINDA «</a:t>
            </a:r>
            <a:r>
              <a:rPr lang="tr-TR" sz="2900" b="1" dirty="0" smtClean="0">
                <a:solidFill>
                  <a:srgbClr val="FFFF00"/>
                </a:solidFill>
              </a:rPr>
              <a:t>TOPLU </a:t>
            </a:r>
            <a:r>
              <a:rPr lang="tr-TR" sz="2900" b="1" dirty="0">
                <a:solidFill>
                  <a:srgbClr val="FFFF00"/>
                </a:solidFill>
              </a:rPr>
              <a:t>SEYAHATLER YOLLUK </a:t>
            </a:r>
            <a:r>
              <a:rPr lang="tr-TR" sz="2900" b="1" dirty="0" smtClean="0">
                <a:solidFill>
                  <a:srgbClr val="FFFF00"/>
                </a:solidFill>
              </a:rPr>
              <a:t>BİLDİRİMİ</a:t>
            </a:r>
            <a:r>
              <a:rPr lang="tr-TR" dirty="0" smtClean="0"/>
              <a:t>» VE «</a:t>
            </a:r>
            <a:r>
              <a:rPr lang="tr-TR" sz="2900" b="1" dirty="0" smtClean="0">
                <a:solidFill>
                  <a:srgbClr val="FFFF00"/>
                </a:solidFill>
              </a:rPr>
              <a:t>AYRILIŞ BİLGİLERİ</a:t>
            </a:r>
            <a:r>
              <a:rPr lang="tr-TR" dirty="0" smtClean="0"/>
              <a:t>» ÇIKTISI İLE MÜDÜRLÜĞÜMÜZ MUHASEBE SERVİSİNE GELEREK HESAP KAPATMALISINIZ… AYRILIŞ BİLGİLERİ DOSYALARI YARIŞMA İL BİRİNCİLİĞİ WHATSAPP GURUPLARINDA PAYLAŞILACAKTIR… YOLLUK BİLDİRİMİ DOSYASI EXCELL OLARAK SAYFADA YAYINLANMIŞTIR. BU DOSYA BİLGİSAYARDA DOLDURULUP ÇIKTI ALINACAKTIR. ELLE YAZILMIŞ DOSYALAR KABUL EDİLMEYECEKTİR.</a:t>
            </a:r>
          </a:p>
          <a:p>
            <a:endParaRPr lang="tr-TR" dirty="0"/>
          </a:p>
          <a:p>
            <a:r>
              <a:rPr lang="tr-TR" dirty="0"/>
              <a:t>DETAYLI BİLGİ İÇİN</a:t>
            </a:r>
            <a:r>
              <a:rPr lang="tr-TR" dirty="0" smtClean="0"/>
              <a:t>: </a:t>
            </a:r>
            <a:r>
              <a:rPr lang="tr-TR" sz="2100" b="1" dirty="0" smtClean="0">
                <a:solidFill>
                  <a:srgbClr val="FFFF00"/>
                </a:solidFill>
              </a:rPr>
              <a:t>http</a:t>
            </a:r>
            <a:r>
              <a:rPr lang="tr-TR" sz="2100" b="1" dirty="0">
                <a:solidFill>
                  <a:srgbClr val="FFFF00"/>
                </a:solidFill>
              </a:rPr>
              <a:t>://gaziantep.gsb.gov.tr/Sayfalar/1078/424/Gerekli%20Belgeler.aspx</a:t>
            </a:r>
            <a:endParaRPr lang="tr-TR" sz="2100" b="1" dirty="0" smtClean="0">
              <a:solidFill>
                <a:srgbClr val="FFFF00"/>
              </a:solidFill>
            </a:endParaRPr>
          </a:p>
          <a:p>
            <a:endParaRPr lang="tr-TR" dirty="0"/>
          </a:p>
          <a:p>
            <a:r>
              <a:rPr lang="tr-TR" dirty="0" smtClean="0"/>
              <a:t>KAZASIZ BELASIZ HAYIRLI YOLCULUKLAR</a:t>
            </a:r>
          </a:p>
          <a:p>
            <a:endParaRPr lang="tr-TR" dirty="0" smtClean="0"/>
          </a:p>
          <a:p>
            <a:r>
              <a:rPr lang="tr-TR" dirty="0" smtClean="0"/>
              <a:t>BAŞARILAR DİLERİM…</a:t>
            </a:r>
            <a:endParaRPr lang="tr-TR" dirty="0"/>
          </a:p>
        </p:txBody>
      </p:sp>
    </p:spTree>
    <p:extLst>
      <p:ext uri="{BB962C8B-B14F-4D97-AF65-F5344CB8AC3E}">
        <p14:creationId xmlns:p14="http://schemas.microsoft.com/office/powerpoint/2010/main" val="2998064677"/>
      </p:ext>
    </p:extLst>
  </p:cSld>
  <p:clrMapOvr>
    <a:masterClrMapping/>
  </p:clrMapOvr>
</p:sld>
</file>

<file path=ppt/theme/theme1.xml><?xml version="1.0" encoding="utf-8"?>
<a:theme xmlns:a="http://schemas.openxmlformats.org/drawingml/2006/main" name="Dilim">
  <a:themeElements>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98</TotalTime>
  <Words>657</Words>
  <Application>Microsoft Office PowerPoint</Application>
  <PresentationFormat>Geniş ekran</PresentationFormat>
  <Paragraphs>73</Paragraphs>
  <Slides>7</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7</vt:i4>
      </vt:variant>
    </vt:vector>
  </HeadingPairs>
  <TitlesOfParts>
    <vt:vector size="10" baseType="lpstr">
      <vt:lpstr>Century Gothic</vt:lpstr>
      <vt:lpstr>Wingdings 3</vt:lpstr>
      <vt:lpstr>Dilim</vt:lpstr>
      <vt:lpstr>PowerPoint Sunusu</vt:lpstr>
      <vt:lpstr>PowerPoint Sunusu</vt:lpstr>
      <vt:lpstr>PowerPoint Sunusu</vt:lpstr>
      <vt:lpstr>PowerPoint Sunusu</vt:lpstr>
      <vt:lpstr>PowerPoint Sunusu</vt:lpstr>
      <vt:lpstr>PowerPoint Sunusu</vt:lpstr>
      <vt:lpstr>PowerPoint Sunusu</vt:lpstr>
    </vt:vector>
  </TitlesOfParts>
  <Company>HP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hesabı</dc:creator>
  <cp:lastModifiedBy>Microsoft hesabı</cp:lastModifiedBy>
  <cp:revision>14</cp:revision>
  <dcterms:created xsi:type="dcterms:W3CDTF">2023-06-07T11:09:19Z</dcterms:created>
  <dcterms:modified xsi:type="dcterms:W3CDTF">2025-09-08T13:51:40Z</dcterms:modified>
</cp:coreProperties>
</file>